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Aileron Bold" panose="020B0604020202020204" charset="0"/>
      <p:regular r:id="rId10"/>
    </p:embeddedFont>
    <p:embeddedFont>
      <p:font typeface="Canva Sans Bold" panose="020B0604020202020204" charset="0"/>
      <p:regular r:id="rId11"/>
    </p:embeddedFont>
    <p:embeddedFont>
      <p:font typeface="Open Sans" panose="020B0606030504020204" pitchFamily="34" charset="0"/>
      <p:regular r:id="rId12"/>
    </p:embeddedFont>
    <p:embeddedFont>
      <p:font typeface="Open Sauce Italics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363119" cy="10245090"/>
          </a:xfrm>
          <a:custGeom>
            <a:avLst/>
            <a:gdLst/>
            <a:ahLst/>
            <a:cxnLst/>
            <a:rect l="l" t="t" r="r" b="b"/>
            <a:pathLst>
              <a:path w="18363119" h="10245090">
                <a:moveTo>
                  <a:pt x="0" y="0"/>
                </a:moveTo>
                <a:lnTo>
                  <a:pt x="18363119" y="0"/>
                </a:lnTo>
                <a:lnTo>
                  <a:pt x="18363119" y="10245090"/>
                </a:lnTo>
                <a:lnTo>
                  <a:pt x="0" y="102450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9505004"/>
            <a:ext cx="18288000" cy="781996"/>
            <a:chOff x="0" y="0"/>
            <a:chExt cx="4816593" cy="2059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05958"/>
            </a:xfrm>
            <a:custGeom>
              <a:avLst/>
              <a:gdLst/>
              <a:ahLst/>
              <a:cxnLst/>
              <a:rect l="l" t="t" r="r" b="b"/>
              <a:pathLst>
                <a:path w="4816592" h="205958">
                  <a:moveTo>
                    <a:pt x="0" y="0"/>
                  </a:moveTo>
                  <a:lnTo>
                    <a:pt x="4816592" y="0"/>
                  </a:lnTo>
                  <a:lnTo>
                    <a:pt x="4816592" y="205958"/>
                  </a:lnTo>
                  <a:lnTo>
                    <a:pt x="0" y="205958"/>
                  </a:lnTo>
                  <a:close/>
                </a:path>
              </a:pathLst>
            </a:custGeom>
          </p:spPr>
        </p:sp>
        <p:sp>
          <p:nvSpPr>
            <p:cNvPr id="5" name="TextBox 5"/>
            <p:cNvSpPr txBox="1"/>
            <p:nvPr/>
          </p:nvSpPr>
          <p:spPr>
            <a:xfrm>
              <a:off x="0" y="35370"/>
              <a:ext cx="4816593" cy="1705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b="1" dirty="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THE 10 BINC 2026 - Biennial International Nursing CONFERENCE Universitas Indonesia, Depok - Indonesia * 27-29 October 2026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2266564"/>
            <a:ext cx="5742834" cy="1101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3"/>
              </a:lnSpc>
            </a:pPr>
            <a:r>
              <a:rPr lang="en-US" sz="8649" b="1" spc="-311">
                <a:solidFill>
                  <a:srgbClr val="1800AD"/>
                </a:solidFill>
                <a:latin typeface="Aileron Bold"/>
                <a:ea typeface="Aileron Bold"/>
                <a:cs typeface="Aileron Bold"/>
                <a:sym typeface="Aileron Bold"/>
              </a:rPr>
              <a:t>Title Slide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41117" y="3320738"/>
            <a:ext cx="15880885" cy="1462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45"/>
              </a:lnSpc>
            </a:pPr>
            <a:r>
              <a:rPr lang="en-US" sz="2900" i="1" spc="-159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Definition: The initial slide that establishes the presentation's identity and provides the audience with essential contextual metadata.</a:t>
            </a:r>
          </a:p>
          <a:p>
            <a:pPr algn="l">
              <a:lnSpc>
                <a:spcPts val="3945"/>
              </a:lnSpc>
            </a:pPr>
            <a:endParaRPr lang="en-US" sz="2900" i="1" spc="-159">
              <a:solidFill>
                <a:srgbClr val="1800AD"/>
              </a:solidFill>
              <a:latin typeface="Open Sauce Italics"/>
              <a:ea typeface="Open Sauce Italics"/>
              <a:cs typeface="Open Sauce Italics"/>
              <a:sym typeface="Open Sauce Italic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03558" y="4335157"/>
            <a:ext cx="13485987" cy="4861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2507">
                <a:solidFill>
                  <a:srgbClr val="1800AD"/>
                </a:solidFill>
                <a:latin typeface="Open Sans"/>
                <a:ea typeface="Open Sans"/>
                <a:cs typeface="Open Sans"/>
                <a:sym typeface="Open Sans"/>
              </a:rPr>
              <a:t>Content Requirements:</a:t>
            </a:r>
          </a:p>
          <a:p>
            <a:pPr marL="541312" lvl="1" indent="-270656" algn="l">
              <a:lnSpc>
                <a:spcPts val="3510"/>
              </a:lnSpc>
              <a:buFont typeface="Arial"/>
              <a:buChar char="•"/>
            </a:pPr>
            <a:r>
              <a:rPr lang="en-US" sz="2507">
                <a:solidFill>
                  <a:srgbClr val="1800AD"/>
                </a:solidFill>
                <a:latin typeface="Open Sans"/>
                <a:ea typeface="Open Sans"/>
                <a:cs typeface="Open Sans"/>
                <a:sym typeface="Open Sans"/>
              </a:rPr>
              <a:t>Full Title: Clear, concise, and reflective of the core research or project topic.</a:t>
            </a:r>
          </a:p>
          <a:p>
            <a:pPr marL="541312" lvl="1" indent="-270656" algn="l">
              <a:lnSpc>
                <a:spcPts val="3510"/>
              </a:lnSpc>
              <a:buFont typeface="Arial"/>
              <a:buChar char="•"/>
            </a:pPr>
            <a:r>
              <a:rPr lang="en-US" sz="2507">
                <a:solidFill>
                  <a:srgbClr val="1800AD"/>
                </a:solidFill>
                <a:latin typeface="Open Sans"/>
                <a:ea typeface="Open Sans"/>
                <a:cs typeface="Open Sans"/>
                <a:sym typeface="Open Sans"/>
              </a:rPr>
              <a:t>Subtitle (Optional): Secondary title to clarify the scope or specific context.</a:t>
            </a:r>
          </a:p>
          <a:p>
            <a:pPr marL="541312" lvl="1" indent="-270656" algn="l">
              <a:lnSpc>
                <a:spcPts val="3510"/>
              </a:lnSpc>
              <a:buFont typeface="Arial"/>
              <a:buChar char="•"/>
            </a:pPr>
            <a:r>
              <a:rPr lang="en-US" sz="2507">
                <a:solidFill>
                  <a:srgbClr val="1800AD"/>
                </a:solidFill>
                <a:latin typeface="Open Sans"/>
                <a:ea typeface="Open Sans"/>
                <a:cs typeface="Open Sans"/>
                <a:sym typeface="Open Sans"/>
              </a:rPr>
              <a:t>Presenter’s Name &amp; Credentials: Full academic or professional name along with post-nominal titles (e.g., S.Kep., M.Kep., Ns.).</a:t>
            </a:r>
          </a:p>
          <a:p>
            <a:pPr marL="541312" lvl="1" indent="-270656" algn="l">
              <a:lnSpc>
                <a:spcPts val="3510"/>
              </a:lnSpc>
              <a:buFont typeface="Arial"/>
              <a:buChar char="•"/>
            </a:pPr>
            <a:r>
              <a:rPr lang="en-US" sz="2507">
                <a:solidFill>
                  <a:srgbClr val="1800AD"/>
                </a:solidFill>
                <a:latin typeface="Open Sans"/>
                <a:ea typeface="Open Sans"/>
                <a:cs typeface="Open Sans"/>
                <a:sym typeface="Open Sans"/>
              </a:rPr>
              <a:t>Affiliation: Department, Faculty, Institution, or Organization (e.g., Doctoral Program in Nursing, Faculty of Nursing, Universitas Indonesia).</a:t>
            </a:r>
          </a:p>
          <a:p>
            <a:pPr marL="541312" lvl="1" indent="-270656" algn="l">
              <a:lnSpc>
                <a:spcPts val="3510"/>
              </a:lnSpc>
              <a:buFont typeface="Arial"/>
              <a:buChar char="•"/>
            </a:pPr>
            <a:r>
              <a:rPr lang="en-US" sz="2507">
                <a:solidFill>
                  <a:srgbClr val="1800AD"/>
                </a:solidFill>
                <a:latin typeface="Open Sans"/>
                <a:ea typeface="Open Sans"/>
                <a:cs typeface="Open Sans"/>
                <a:sym typeface="Open Sans"/>
              </a:rPr>
              <a:t>Event / Forum Details: Name of the conference, symposium, or seminar (e.g., Presented at The 10th Biennial International Nursing Conference).</a:t>
            </a:r>
          </a:p>
          <a:p>
            <a:pPr marL="541312" lvl="1" indent="-270656" algn="l">
              <a:lnSpc>
                <a:spcPts val="3510"/>
              </a:lnSpc>
              <a:buFont typeface="Arial"/>
              <a:buChar char="•"/>
            </a:pPr>
            <a:r>
              <a:rPr lang="en-US" sz="2507">
                <a:solidFill>
                  <a:srgbClr val="1800AD"/>
                </a:solidFill>
                <a:latin typeface="Open Sans"/>
                <a:ea typeface="Open Sans"/>
                <a:cs typeface="Open Sans"/>
                <a:sym typeface="Open Sans"/>
              </a:rPr>
              <a:t>Contact Information: Professional email address for correspondence.</a:t>
            </a:r>
          </a:p>
          <a:p>
            <a:pPr algn="l">
              <a:lnSpc>
                <a:spcPts val="3510"/>
              </a:lnSpc>
            </a:pPr>
            <a:endParaRPr lang="en-US" sz="2507">
              <a:solidFill>
                <a:srgbClr val="1800A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363119" cy="10245090"/>
          </a:xfrm>
          <a:custGeom>
            <a:avLst/>
            <a:gdLst/>
            <a:ahLst/>
            <a:cxnLst/>
            <a:rect l="l" t="t" r="r" b="b"/>
            <a:pathLst>
              <a:path w="18363119" h="10245090">
                <a:moveTo>
                  <a:pt x="0" y="0"/>
                </a:moveTo>
                <a:lnTo>
                  <a:pt x="18363119" y="0"/>
                </a:lnTo>
                <a:lnTo>
                  <a:pt x="18363119" y="10245090"/>
                </a:lnTo>
                <a:lnTo>
                  <a:pt x="0" y="102450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2188410"/>
            <a:ext cx="5742834" cy="1101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3"/>
              </a:lnSpc>
            </a:pPr>
            <a:r>
              <a:rPr lang="en-US" sz="8649" b="1" spc="-311">
                <a:solidFill>
                  <a:srgbClr val="1800AD"/>
                </a:solidFill>
                <a:latin typeface="Aileron Bold"/>
                <a:ea typeface="Aileron Bold"/>
                <a:cs typeface="Aileron Bold"/>
                <a:sym typeface="Aileron Bold"/>
              </a:rPr>
              <a:t>Outline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3242584"/>
            <a:ext cx="15880885" cy="4409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45"/>
              </a:lnSpc>
            </a:pPr>
            <a:r>
              <a:rPr lang="en-US" sz="2900" i="1" spc="-159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Definition: A visual roadmap outlining the structural progression of the presentation to guide the audience’s expectations.</a:t>
            </a:r>
          </a:p>
          <a:p>
            <a:pPr algn="l">
              <a:lnSpc>
                <a:spcPts val="3945"/>
              </a:lnSpc>
            </a:pPr>
            <a:r>
              <a:rPr lang="en-US" sz="2900" i="1" spc="-159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Content Requirements:</a:t>
            </a:r>
          </a:p>
          <a:p>
            <a:pPr marL="626306" lvl="1" indent="-313153" algn="l">
              <a:lnSpc>
                <a:spcPts val="3945"/>
              </a:lnSpc>
              <a:buFont typeface="Arial"/>
              <a:buChar char="•"/>
            </a:pPr>
            <a:r>
              <a:rPr lang="en-US" sz="2900" i="1" spc="-159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Key Section Headings: Sequential overview of main topics (e.g., Introduction, Objectives, Methodology, Key Findings, Discussion, Conclusion).</a:t>
            </a:r>
          </a:p>
          <a:p>
            <a:pPr marL="626306" lvl="1" indent="-313153" algn="l">
              <a:lnSpc>
                <a:spcPts val="3945"/>
              </a:lnSpc>
              <a:buFont typeface="Arial"/>
              <a:buChar char="•"/>
            </a:pPr>
            <a:r>
              <a:rPr lang="en-US" sz="2900" i="1" spc="-159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Presentation Scope: Brief indicators of key focus areas.</a:t>
            </a:r>
          </a:p>
          <a:p>
            <a:pPr marL="626306" lvl="1" indent="-313153" algn="l">
              <a:lnSpc>
                <a:spcPts val="3945"/>
              </a:lnSpc>
              <a:buFont typeface="Arial"/>
              <a:buChar char="•"/>
            </a:pPr>
            <a:r>
              <a:rPr lang="en-US" sz="2900" i="1" spc="-159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Best Practice: Keep text minimal using bullet points (maximum 5–6 lines). Avoid full sentences on this slide.</a:t>
            </a:r>
          </a:p>
          <a:p>
            <a:pPr algn="l">
              <a:lnSpc>
                <a:spcPts val="3945"/>
              </a:lnSpc>
            </a:pPr>
            <a:endParaRPr lang="en-US" sz="2900" i="1" spc="-159">
              <a:solidFill>
                <a:srgbClr val="1800AD"/>
              </a:solidFill>
              <a:latin typeface="Open Sauce Italics"/>
              <a:ea typeface="Open Sauce Italics"/>
              <a:cs typeface="Open Sauce Italics"/>
              <a:sym typeface="Open Sauce Italics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0" y="9505004"/>
            <a:ext cx="18288000" cy="781996"/>
            <a:chOff x="0" y="0"/>
            <a:chExt cx="4816593" cy="20595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05958"/>
            </a:xfrm>
            <a:custGeom>
              <a:avLst/>
              <a:gdLst/>
              <a:ahLst/>
              <a:cxnLst/>
              <a:rect l="l" t="t" r="r" b="b"/>
              <a:pathLst>
                <a:path w="4816592" h="205958">
                  <a:moveTo>
                    <a:pt x="0" y="0"/>
                  </a:moveTo>
                  <a:lnTo>
                    <a:pt x="4816592" y="0"/>
                  </a:lnTo>
                  <a:lnTo>
                    <a:pt x="4816592" y="205958"/>
                  </a:lnTo>
                  <a:lnTo>
                    <a:pt x="0" y="205958"/>
                  </a:lnTo>
                  <a:close/>
                </a:path>
              </a:pathLst>
            </a:custGeom>
          </p:spPr>
        </p:sp>
        <p:sp>
          <p:nvSpPr>
            <p:cNvPr id="7" name="TextBox 7"/>
            <p:cNvSpPr txBox="1"/>
            <p:nvPr/>
          </p:nvSpPr>
          <p:spPr>
            <a:xfrm>
              <a:off x="0" y="55439"/>
              <a:ext cx="4816593" cy="1505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b="1" dirty="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THE 10 BINC 2026 - Biennial International Nursing CONFERENCE Universitas Indonesia, Depok - Indonesia * 27-29 October 2026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363119" cy="10245090"/>
          </a:xfrm>
          <a:custGeom>
            <a:avLst/>
            <a:gdLst/>
            <a:ahLst/>
            <a:cxnLst/>
            <a:rect l="l" t="t" r="r" b="b"/>
            <a:pathLst>
              <a:path w="18363119" h="10245090">
                <a:moveTo>
                  <a:pt x="0" y="0"/>
                </a:moveTo>
                <a:lnTo>
                  <a:pt x="18363119" y="0"/>
                </a:lnTo>
                <a:lnTo>
                  <a:pt x="18363119" y="10245090"/>
                </a:lnTo>
                <a:lnTo>
                  <a:pt x="0" y="102450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2188410"/>
            <a:ext cx="7931141" cy="1101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3"/>
              </a:lnSpc>
            </a:pPr>
            <a:r>
              <a:rPr lang="en-US" sz="8649" b="1" spc="-311">
                <a:solidFill>
                  <a:srgbClr val="1800AD"/>
                </a:solidFill>
                <a:latin typeface="Aileron Bold"/>
                <a:ea typeface="Aileron Bold"/>
                <a:cs typeface="Aileron Bold"/>
                <a:sym typeface="Aileron Bold"/>
              </a:rPr>
              <a:t>Background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3242584"/>
            <a:ext cx="15880885" cy="5392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45"/>
              </a:lnSpc>
            </a:pPr>
            <a:r>
              <a:rPr lang="en-US" sz="2900" i="1" spc="-159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Definition: The contextual justification highlighting the significance of the topic and identifying the specific gap or problem being addressed.</a:t>
            </a:r>
          </a:p>
          <a:p>
            <a:pPr algn="l">
              <a:lnSpc>
                <a:spcPts val="3945"/>
              </a:lnSpc>
            </a:pPr>
            <a:r>
              <a:rPr lang="en-US" sz="2900" i="1" spc="-159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Content Requirements:</a:t>
            </a:r>
          </a:p>
          <a:p>
            <a:pPr marL="626306" lvl="1" indent="-313153" algn="l">
              <a:lnSpc>
                <a:spcPts val="3945"/>
              </a:lnSpc>
              <a:buFont typeface="Arial"/>
              <a:buChar char="•"/>
            </a:pPr>
            <a:r>
              <a:rPr lang="en-US" sz="2900" i="1" spc="-159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Current Context / Baseline: Global or local statistics, current trends, or clinical reality.</a:t>
            </a:r>
          </a:p>
          <a:p>
            <a:pPr marL="626306" lvl="1" indent="-313153" algn="l">
              <a:lnSpc>
                <a:spcPts val="3945"/>
              </a:lnSpc>
              <a:buFont typeface="Arial"/>
              <a:buChar char="•"/>
            </a:pPr>
            <a:r>
              <a:rPr lang="en-US" sz="2900" i="1" spc="-159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Problem Statement: The specific issue, burden, or adverse impact resulting from the existing gap.</a:t>
            </a:r>
          </a:p>
          <a:p>
            <a:pPr marL="626306" lvl="1" indent="-313153" algn="l">
              <a:lnSpc>
                <a:spcPts val="3945"/>
              </a:lnSpc>
              <a:buFont typeface="Arial"/>
              <a:buChar char="•"/>
            </a:pPr>
            <a:r>
              <a:rPr lang="en-US" sz="2900" i="1" spc="-159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Research Gap: Deficiencies or limitations in current literature, practices, or solutions.</a:t>
            </a:r>
          </a:p>
          <a:p>
            <a:pPr marL="626306" lvl="1" indent="-313153" algn="l">
              <a:lnSpc>
                <a:spcPts val="3945"/>
              </a:lnSpc>
              <a:buFont typeface="Arial"/>
              <a:buChar char="•"/>
            </a:pPr>
            <a:r>
              <a:rPr lang="en-US" sz="2900" i="1" spc="-159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Study Rationale / Novelty: The unique contribution or solution introduced by this study.</a:t>
            </a:r>
          </a:p>
          <a:p>
            <a:pPr marL="626306" lvl="1" indent="-313153" algn="l">
              <a:lnSpc>
                <a:spcPts val="3945"/>
              </a:lnSpc>
              <a:buFont typeface="Arial"/>
              <a:buChar char="•"/>
            </a:pPr>
            <a:r>
              <a:rPr lang="en-US" sz="2900" i="1" spc="-159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Best Practice: Utilize an inverted pyramid approach (broad context to specific gap) supported by key metrics or evidence.</a:t>
            </a:r>
          </a:p>
          <a:p>
            <a:pPr algn="l">
              <a:lnSpc>
                <a:spcPts val="3945"/>
              </a:lnSpc>
            </a:pPr>
            <a:endParaRPr lang="en-US" sz="2900" i="1" spc="-159">
              <a:solidFill>
                <a:srgbClr val="1800AD"/>
              </a:solidFill>
              <a:latin typeface="Open Sauce Italics"/>
              <a:ea typeface="Open Sauce Italics"/>
              <a:cs typeface="Open Sauce Italics"/>
              <a:sym typeface="Open Sauce Italics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0" y="9505004"/>
            <a:ext cx="18288000" cy="781996"/>
            <a:chOff x="0" y="0"/>
            <a:chExt cx="4816593" cy="20595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05958"/>
            </a:xfrm>
            <a:custGeom>
              <a:avLst/>
              <a:gdLst/>
              <a:ahLst/>
              <a:cxnLst/>
              <a:rect l="l" t="t" r="r" b="b"/>
              <a:pathLst>
                <a:path w="4816592" h="205958">
                  <a:moveTo>
                    <a:pt x="0" y="0"/>
                  </a:moveTo>
                  <a:lnTo>
                    <a:pt x="4816592" y="0"/>
                  </a:lnTo>
                  <a:lnTo>
                    <a:pt x="4816592" y="205958"/>
                  </a:lnTo>
                  <a:lnTo>
                    <a:pt x="0" y="205958"/>
                  </a:lnTo>
                  <a:close/>
                </a:path>
              </a:pathLst>
            </a:custGeom>
          </p:spPr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4816593" cy="205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b="1" dirty="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THE 10 BINC 2026 - Biennial International Nursing CONFERENCE Universitas Indonesia, Depok - Indonesia * 27-29 October 2026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363119" cy="10245090"/>
          </a:xfrm>
          <a:custGeom>
            <a:avLst/>
            <a:gdLst/>
            <a:ahLst/>
            <a:cxnLst/>
            <a:rect l="l" t="t" r="r" b="b"/>
            <a:pathLst>
              <a:path w="18363119" h="10245090">
                <a:moveTo>
                  <a:pt x="0" y="0"/>
                </a:moveTo>
                <a:lnTo>
                  <a:pt x="18363119" y="0"/>
                </a:lnTo>
                <a:lnTo>
                  <a:pt x="18363119" y="10245090"/>
                </a:lnTo>
                <a:lnTo>
                  <a:pt x="0" y="102450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2188410"/>
            <a:ext cx="7931141" cy="1101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3"/>
              </a:lnSpc>
            </a:pPr>
            <a:r>
              <a:rPr lang="en-US" sz="8649" b="1" spc="-311">
                <a:solidFill>
                  <a:srgbClr val="1800AD"/>
                </a:solidFill>
                <a:latin typeface="Aileron Bold"/>
                <a:ea typeface="Aileron Bold"/>
                <a:cs typeface="Aileron Bold"/>
                <a:sym typeface="Aileron Bold"/>
              </a:rPr>
              <a:t>Purpose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19399" y="3242584"/>
            <a:ext cx="15880885" cy="4409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45"/>
              </a:lnSpc>
            </a:pPr>
            <a:r>
              <a:rPr lang="en-US" sz="2900" i="1" spc="-159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Definition: A direct statement declaring the primary aim and specific goals the study seeks to achieve.</a:t>
            </a:r>
          </a:p>
          <a:p>
            <a:pPr algn="l">
              <a:lnSpc>
                <a:spcPts val="3945"/>
              </a:lnSpc>
            </a:pPr>
            <a:r>
              <a:rPr lang="en-US" sz="2900" i="1" spc="-159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Content Requirements:</a:t>
            </a:r>
          </a:p>
          <a:p>
            <a:pPr marL="626306" lvl="1" indent="-313153" algn="l">
              <a:lnSpc>
                <a:spcPts val="3945"/>
              </a:lnSpc>
              <a:buFont typeface="Arial"/>
              <a:buChar char="•"/>
            </a:pPr>
            <a:r>
              <a:rPr lang="en-US" sz="2900" i="1" spc="-159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General Objective: The overarching target or ultimate outcome of the research.</a:t>
            </a:r>
          </a:p>
          <a:p>
            <a:pPr marL="626306" lvl="1" indent="-313153" algn="l">
              <a:lnSpc>
                <a:spcPts val="3945"/>
              </a:lnSpc>
              <a:buFont typeface="Arial"/>
              <a:buChar char="•"/>
            </a:pPr>
            <a:r>
              <a:rPr lang="en-US" sz="2900" i="1" spc="-159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Specific Objectives: Itemized, measurable steps or parameters being evaluated.</a:t>
            </a:r>
          </a:p>
          <a:p>
            <a:pPr marL="626306" lvl="1" indent="-313153" algn="l">
              <a:lnSpc>
                <a:spcPts val="3945"/>
              </a:lnSpc>
              <a:buFont typeface="Arial"/>
              <a:buChar char="•"/>
            </a:pPr>
            <a:r>
              <a:rPr lang="en-US" sz="2900" i="1" spc="-159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Research Questions / Hypotheses (Optional): Core questions or testable propositions guiding the analysis.</a:t>
            </a:r>
          </a:p>
          <a:p>
            <a:pPr marL="626306" lvl="1" indent="-313153" algn="l">
              <a:lnSpc>
                <a:spcPts val="3945"/>
              </a:lnSpc>
              <a:buFont typeface="Arial"/>
              <a:buChar char="•"/>
            </a:pPr>
            <a:r>
              <a:rPr lang="en-US" sz="2900" i="1" spc="-159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Best Practice: Use action-oriented, precise verbs (e.g., To evaluate..., To develop..., To analyze...).</a:t>
            </a:r>
          </a:p>
          <a:p>
            <a:pPr algn="l">
              <a:lnSpc>
                <a:spcPts val="3945"/>
              </a:lnSpc>
            </a:pPr>
            <a:endParaRPr lang="en-US" sz="2900" i="1" spc="-159">
              <a:solidFill>
                <a:srgbClr val="1800AD"/>
              </a:solidFill>
              <a:latin typeface="Open Sauce Italics"/>
              <a:ea typeface="Open Sauce Italics"/>
              <a:cs typeface="Open Sauce Italics"/>
              <a:sym typeface="Open Sauce Italics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0" y="9505004"/>
            <a:ext cx="18288000" cy="781996"/>
            <a:chOff x="0" y="0"/>
            <a:chExt cx="4816593" cy="20595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05958"/>
            </a:xfrm>
            <a:custGeom>
              <a:avLst/>
              <a:gdLst/>
              <a:ahLst/>
              <a:cxnLst/>
              <a:rect l="l" t="t" r="r" b="b"/>
              <a:pathLst>
                <a:path w="4816592" h="205958">
                  <a:moveTo>
                    <a:pt x="0" y="0"/>
                  </a:moveTo>
                  <a:lnTo>
                    <a:pt x="4816592" y="0"/>
                  </a:lnTo>
                  <a:lnTo>
                    <a:pt x="4816592" y="205958"/>
                  </a:lnTo>
                  <a:lnTo>
                    <a:pt x="0" y="205958"/>
                  </a:lnTo>
                  <a:close/>
                </a:path>
              </a:pathLst>
            </a:custGeom>
          </p:spPr>
        </p:sp>
        <p:sp>
          <p:nvSpPr>
            <p:cNvPr id="7" name="TextBox 7"/>
            <p:cNvSpPr txBox="1"/>
            <p:nvPr/>
          </p:nvSpPr>
          <p:spPr>
            <a:xfrm>
              <a:off x="0" y="55439"/>
              <a:ext cx="4816593" cy="1505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b="1" dirty="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THE 10 BINC 2026 - Biennial International Nursing CONFERENCE Universitas Indonesia, Depok - Indonesia * 27-29 October 2026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363119" cy="10245090"/>
          </a:xfrm>
          <a:custGeom>
            <a:avLst/>
            <a:gdLst/>
            <a:ahLst/>
            <a:cxnLst/>
            <a:rect l="l" t="t" r="r" b="b"/>
            <a:pathLst>
              <a:path w="18363119" h="10245090">
                <a:moveTo>
                  <a:pt x="0" y="0"/>
                </a:moveTo>
                <a:lnTo>
                  <a:pt x="18363119" y="0"/>
                </a:lnTo>
                <a:lnTo>
                  <a:pt x="18363119" y="10245090"/>
                </a:lnTo>
                <a:lnTo>
                  <a:pt x="0" y="102450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2188410"/>
            <a:ext cx="7931141" cy="1101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3"/>
              </a:lnSpc>
            </a:pPr>
            <a:r>
              <a:rPr lang="en-US" sz="8649" b="1" spc="-311">
                <a:solidFill>
                  <a:srgbClr val="1800AD"/>
                </a:solidFill>
                <a:latin typeface="Aileron Bold"/>
                <a:ea typeface="Aileron Bold"/>
                <a:cs typeface="Aileron Bold"/>
                <a:sym typeface="Aileron Bold"/>
              </a:rPr>
              <a:t>Methods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19399" y="3252109"/>
            <a:ext cx="14168884" cy="5682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19"/>
              </a:lnSpc>
            </a:pPr>
            <a:r>
              <a:rPr lang="en-US" sz="2588" i="1" spc="-142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Definition: A detailed technical explanation of the procedures, instruments, and analytical frameworks utilized to conduct the study.</a:t>
            </a:r>
          </a:p>
          <a:p>
            <a:pPr algn="l">
              <a:lnSpc>
                <a:spcPts val="3519"/>
              </a:lnSpc>
            </a:pPr>
            <a:r>
              <a:rPr lang="en-US" sz="2588" i="1" spc="-142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Content Requirements:</a:t>
            </a:r>
          </a:p>
          <a:p>
            <a:pPr marL="558788" lvl="1" indent="-279394" algn="l">
              <a:lnSpc>
                <a:spcPts val="3519"/>
              </a:lnSpc>
              <a:buFont typeface="Arial"/>
              <a:buChar char="•"/>
            </a:pPr>
            <a:r>
              <a:rPr lang="en-US" sz="2588" i="1" spc="-142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Study Design: Research approach (e.g., Quantitative, Mixed-Methods, Randomized Controlled Trial, Systematic Review).</a:t>
            </a:r>
          </a:p>
          <a:p>
            <a:pPr marL="558788" lvl="1" indent="-279394" algn="l">
              <a:lnSpc>
                <a:spcPts val="3519"/>
              </a:lnSpc>
              <a:buFont typeface="Arial"/>
              <a:buChar char="•"/>
            </a:pPr>
            <a:r>
              <a:rPr lang="en-US" sz="2588" i="1" spc="-142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Population &amp; Sample: Target group, sample size, sampling technique, and inclusion/exclusion criteria.</a:t>
            </a:r>
          </a:p>
          <a:p>
            <a:pPr marL="558788" lvl="1" indent="-279394" algn="l">
              <a:lnSpc>
                <a:spcPts val="3519"/>
              </a:lnSpc>
              <a:buFont typeface="Arial"/>
              <a:buChar char="•"/>
            </a:pPr>
            <a:r>
              <a:rPr lang="en-US" sz="2588" i="1" spc="-142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Setting &amp; Timeline: Location and duration of data collection.</a:t>
            </a:r>
          </a:p>
          <a:p>
            <a:pPr marL="558788" lvl="1" indent="-279394" algn="l">
              <a:lnSpc>
                <a:spcPts val="3519"/>
              </a:lnSpc>
              <a:buFont typeface="Arial"/>
              <a:buChar char="•"/>
            </a:pPr>
            <a:r>
              <a:rPr lang="en-US" sz="2588" i="1" spc="-142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Instruments &amp; Data Collection Tools: Validated scales, digital software, questionnaires, or specific interventions used.</a:t>
            </a:r>
          </a:p>
          <a:p>
            <a:pPr marL="558788" lvl="1" indent="-279394" algn="l">
              <a:lnSpc>
                <a:spcPts val="3519"/>
              </a:lnSpc>
              <a:buFont typeface="Arial"/>
              <a:buChar char="•"/>
            </a:pPr>
            <a:r>
              <a:rPr lang="en-US" sz="2588" i="1" spc="-142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Data Analysis: Statistical tests (e.g., ANOVA, Multiple Logistic Regression), software used (e.g., IBM SPSS), or qualitative thematic frameworks.</a:t>
            </a:r>
          </a:p>
          <a:p>
            <a:pPr algn="l">
              <a:lnSpc>
                <a:spcPts val="3519"/>
              </a:lnSpc>
            </a:pPr>
            <a:endParaRPr lang="en-US" sz="2588" i="1" spc="-142">
              <a:solidFill>
                <a:srgbClr val="1800AD"/>
              </a:solidFill>
              <a:latin typeface="Open Sauce Italics"/>
              <a:ea typeface="Open Sauce Italics"/>
              <a:cs typeface="Open Sauce Italics"/>
              <a:sym typeface="Open Sauce Italics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0" y="9505004"/>
            <a:ext cx="18288000" cy="781996"/>
            <a:chOff x="0" y="0"/>
            <a:chExt cx="4816593" cy="20595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05958"/>
            </a:xfrm>
            <a:custGeom>
              <a:avLst/>
              <a:gdLst/>
              <a:ahLst/>
              <a:cxnLst/>
              <a:rect l="l" t="t" r="r" b="b"/>
              <a:pathLst>
                <a:path w="4816592" h="205958">
                  <a:moveTo>
                    <a:pt x="0" y="0"/>
                  </a:moveTo>
                  <a:lnTo>
                    <a:pt x="4816592" y="0"/>
                  </a:lnTo>
                  <a:lnTo>
                    <a:pt x="4816592" y="205958"/>
                  </a:lnTo>
                  <a:lnTo>
                    <a:pt x="0" y="205958"/>
                  </a:lnTo>
                  <a:close/>
                </a:path>
              </a:pathLst>
            </a:custGeom>
          </p:spPr>
        </p:sp>
        <p:sp>
          <p:nvSpPr>
            <p:cNvPr id="7" name="TextBox 7"/>
            <p:cNvSpPr txBox="1"/>
            <p:nvPr/>
          </p:nvSpPr>
          <p:spPr>
            <a:xfrm>
              <a:off x="0" y="35370"/>
              <a:ext cx="4816593" cy="1705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b="1" dirty="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THE 10 BINC 2026 - Biennial International Nursing CONFERENCE Universitas Indonesia, Depok - Indonesia * 27-29 October 2026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363119" cy="10245090"/>
          </a:xfrm>
          <a:custGeom>
            <a:avLst/>
            <a:gdLst/>
            <a:ahLst/>
            <a:cxnLst/>
            <a:rect l="l" t="t" r="r" b="b"/>
            <a:pathLst>
              <a:path w="18363119" h="10245090">
                <a:moveTo>
                  <a:pt x="0" y="0"/>
                </a:moveTo>
                <a:lnTo>
                  <a:pt x="18363119" y="0"/>
                </a:lnTo>
                <a:lnTo>
                  <a:pt x="18363119" y="10245090"/>
                </a:lnTo>
                <a:lnTo>
                  <a:pt x="0" y="102450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2188410"/>
            <a:ext cx="16606218" cy="1101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3"/>
              </a:lnSpc>
            </a:pPr>
            <a:r>
              <a:rPr lang="en-US" sz="8649" b="1" spc="-311">
                <a:solidFill>
                  <a:srgbClr val="1800AD"/>
                </a:solidFill>
                <a:latin typeface="Aileron Bold"/>
                <a:ea typeface="Aileron Bold"/>
                <a:cs typeface="Aileron Bold"/>
                <a:sym typeface="Aileron Bold"/>
              </a:rPr>
              <a:t>Findings (Results &amp; Discussion)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3420263"/>
            <a:ext cx="13805312" cy="5538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29"/>
              </a:lnSpc>
            </a:pPr>
            <a:r>
              <a:rPr lang="en-US" sz="2521" i="1" spc="-138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Definition: The core section presenting empirical data, statistical outcomes, and the contextual interpretation of the findings.</a:t>
            </a:r>
          </a:p>
          <a:p>
            <a:pPr algn="l">
              <a:lnSpc>
                <a:spcPts val="3429"/>
              </a:lnSpc>
            </a:pPr>
            <a:r>
              <a:rPr lang="en-US" sz="2521" i="1" spc="-138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Content Requirements:</a:t>
            </a:r>
          </a:p>
          <a:p>
            <a:pPr marL="544450" lvl="1" indent="-272225" algn="l">
              <a:lnSpc>
                <a:spcPts val="3429"/>
              </a:lnSpc>
              <a:buFont typeface="Arial"/>
              <a:buChar char="•"/>
            </a:pPr>
            <a:r>
              <a:rPr lang="en-US" sz="2521" i="1" spc="-138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Demographic Baseline: Essential profile characteristics of the study participants/sample.</a:t>
            </a:r>
          </a:p>
          <a:p>
            <a:pPr marL="544450" lvl="1" indent="-272225" algn="l">
              <a:lnSpc>
                <a:spcPts val="3429"/>
              </a:lnSpc>
              <a:buFont typeface="Arial"/>
              <a:buChar char="•"/>
            </a:pPr>
            <a:r>
              <a:rPr lang="en-US" sz="2521" i="1" spc="-138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Key Results: Primary statistical outputs or qualitative themes directly answering the research objectives.</a:t>
            </a:r>
          </a:p>
          <a:p>
            <a:pPr marL="544450" lvl="1" indent="-272225" algn="l">
              <a:lnSpc>
                <a:spcPts val="3429"/>
              </a:lnSpc>
              <a:buFont typeface="Arial"/>
              <a:buChar char="•"/>
            </a:pPr>
            <a:r>
              <a:rPr lang="en-US" sz="2521" i="1" spc="-138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Data Visualization: Highlighting critical data points using structured charts, tables, or graphs (avoid cluttered raw tables).</a:t>
            </a:r>
          </a:p>
          <a:p>
            <a:pPr marL="544450" lvl="1" indent="-272225" algn="l">
              <a:lnSpc>
                <a:spcPts val="3429"/>
              </a:lnSpc>
              <a:buFont typeface="Arial"/>
              <a:buChar char="•"/>
            </a:pPr>
            <a:r>
              <a:rPr lang="en-US" sz="2521" i="1" spc="-138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Discussion &amp; Interpretation: Explanation of why the results occurred, alignment with theoretical frameworks, and comparison with existing literature.</a:t>
            </a:r>
          </a:p>
          <a:p>
            <a:pPr marL="544450" lvl="1" indent="-272225" algn="l">
              <a:lnSpc>
                <a:spcPts val="3429"/>
              </a:lnSpc>
              <a:buFont typeface="Arial"/>
              <a:buChar char="•"/>
            </a:pPr>
            <a:r>
              <a:rPr lang="en-US" sz="2521" i="1" spc="-138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Best Practice: Focus on data interpretation rather than just reporting numbers. Highlight key takeaways visually.</a:t>
            </a:r>
          </a:p>
          <a:p>
            <a:pPr algn="l">
              <a:lnSpc>
                <a:spcPts val="3429"/>
              </a:lnSpc>
            </a:pPr>
            <a:endParaRPr lang="en-US" sz="2521" i="1" spc="-138">
              <a:solidFill>
                <a:srgbClr val="1800AD"/>
              </a:solidFill>
              <a:latin typeface="Open Sauce Italics"/>
              <a:ea typeface="Open Sauce Italics"/>
              <a:cs typeface="Open Sauce Italics"/>
              <a:sym typeface="Open Sauce Italics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0" y="9505004"/>
            <a:ext cx="18288000" cy="781996"/>
            <a:chOff x="0" y="0"/>
            <a:chExt cx="4816593" cy="20595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05958"/>
            </a:xfrm>
            <a:custGeom>
              <a:avLst/>
              <a:gdLst/>
              <a:ahLst/>
              <a:cxnLst/>
              <a:rect l="l" t="t" r="r" b="b"/>
              <a:pathLst>
                <a:path w="4816592" h="205958">
                  <a:moveTo>
                    <a:pt x="0" y="0"/>
                  </a:moveTo>
                  <a:lnTo>
                    <a:pt x="4816592" y="0"/>
                  </a:lnTo>
                  <a:lnTo>
                    <a:pt x="4816592" y="205958"/>
                  </a:lnTo>
                  <a:lnTo>
                    <a:pt x="0" y="205958"/>
                  </a:lnTo>
                  <a:close/>
                </a:path>
              </a:pathLst>
            </a:custGeom>
          </p:spPr>
        </p:sp>
        <p:sp>
          <p:nvSpPr>
            <p:cNvPr id="7" name="TextBox 7"/>
            <p:cNvSpPr txBox="1"/>
            <p:nvPr/>
          </p:nvSpPr>
          <p:spPr>
            <a:xfrm>
              <a:off x="0" y="55439"/>
              <a:ext cx="4816593" cy="1505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b="1" dirty="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THE 10 BINC 2026 - Biennial International Nursing CONFERENCE Universitas Indonesia, Depok - Indonesia * 27-29 October 2026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363119" cy="10245090"/>
          </a:xfrm>
          <a:custGeom>
            <a:avLst/>
            <a:gdLst/>
            <a:ahLst/>
            <a:cxnLst/>
            <a:rect l="l" t="t" r="r" b="b"/>
            <a:pathLst>
              <a:path w="18363119" h="10245090">
                <a:moveTo>
                  <a:pt x="0" y="0"/>
                </a:moveTo>
                <a:lnTo>
                  <a:pt x="18363119" y="0"/>
                </a:lnTo>
                <a:lnTo>
                  <a:pt x="18363119" y="10245090"/>
                </a:lnTo>
                <a:lnTo>
                  <a:pt x="0" y="102450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2131260"/>
            <a:ext cx="16606218" cy="79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12"/>
              </a:lnSpc>
            </a:pPr>
            <a:r>
              <a:rPr lang="en-US" sz="6249" b="1" spc="-224">
                <a:solidFill>
                  <a:srgbClr val="1800AD"/>
                </a:solidFill>
                <a:latin typeface="Aileron Bold"/>
                <a:ea typeface="Aileron Bold"/>
                <a:cs typeface="Aileron Bold"/>
                <a:sym typeface="Aileron Bold"/>
              </a:rPr>
              <a:t>Conclusion (Conclusions &amp; Recommendations)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3052478"/>
            <a:ext cx="15880885" cy="5392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45"/>
              </a:lnSpc>
            </a:pPr>
            <a:r>
              <a:rPr lang="en-US" sz="2900" i="1" spc="-159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Definition: A synthesis of primary takeaways, practical implications, and strategic recommendations for future research or practice.</a:t>
            </a:r>
          </a:p>
          <a:p>
            <a:pPr algn="l">
              <a:lnSpc>
                <a:spcPts val="3945"/>
              </a:lnSpc>
            </a:pPr>
            <a:r>
              <a:rPr lang="en-US" sz="2900" i="1" spc="-159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Content Requirements:</a:t>
            </a:r>
          </a:p>
          <a:p>
            <a:pPr marL="626306" lvl="1" indent="-313153" algn="l">
              <a:lnSpc>
                <a:spcPts val="3945"/>
              </a:lnSpc>
              <a:buFont typeface="Arial"/>
              <a:buChar char="•"/>
            </a:pPr>
            <a:r>
              <a:rPr lang="en-US" sz="2900" i="1" spc="-159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Main Conclusion: Concise summary answering the core research objectives based on evidence.</a:t>
            </a:r>
          </a:p>
          <a:p>
            <a:pPr marL="626306" lvl="1" indent="-313153" algn="l">
              <a:lnSpc>
                <a:spcPts val="3945"/>
              </a:lnSpc>
              <a:buFont typeface="Arial"/>
              <a:buChar char="•"/>
            </a:pPr>
            <a:r>
              <a:rPr lang="en-US" sz="2900" i="1" spc="-159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Implications: Practical, clinical, academic, or policy-level impacts of the findings.</a:t>
            </a:r>
          </a:p>
          <a:p>
            <a:pPr marL="626306" lvl="1" indent="-313153" algn="l">
              <a:lnSpc>
                <a:spcPts val="3945"/>
              </a:lnSpc>
              <a:buFont typeface="Arial"/>
              <a:buChar char="•"/>
            </a:pPr>
            <a:r>
              <a:rPr lang="en-US" sz="2900" i="1" spc="-159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Study Limitations (Optional): Methodological constraints or boundaries affecting generalizability.</a:t>
            </a:r>
          </a:p>
          <a:p>
            <a:pPr marL="626306" lvl="1" indent="-313153" algn="l">
              <a:lnSpc>
                <a:spcPts val="3945"/>
              </a:lnSpc>
              <a:buFont typeface="Arial"/>
              <a:buChar char="•"/>
            </a:pPr>
            <a:r>
              <a:rPr lang="en-US" sz="2900" i="1" spc="-159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Recommendations: Actionable next steps for clinicians, researchers, policymakers, or institutions.</a:t>
            </a:r>
          </a:p>
          <a:p>
            <a:pPr marL="626306" lvl="1" indent="-313153" algn="l">
              <a:lnSpc>
                <a:spcPts val="3945"/>
              </a:lnSpc>
              <a:buFont typeface="Arial"/>
              <a:buChar char="•"/>
            </a:pPr>
            <a:r>
              <a:rPr lang="en-US" sz="2900" i="1" spc="-159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Closing &amp; Acknowledgments: Expressing appreciation to funding bodies, research teams, and participants, along with final contact details.</a:t>
            </a:r>
          </a:p>
          <a:p>
            <a:pPr algn="l">
              <a:lnSpc>
                <a:spcPts val="3945"/>
              </a:lnSpc>
            </a:pPr>
            <a:endParaRPr lang="en-US" sz="2900" i="1" spc="-159">
              <a:solidFill>
                <a:srgbClr val="1800AD"/>
              </a:solidFill>
              <a:latin typeface="Open Sauce Italics"/>
              <a:ea typeface="Open Sauce Italics"/>
              <a:cs typeface="Open Sauce Italics"/>
              <a:sym typeface="Open Sauce Italics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0" y="9505004"/>
            <a:ext cx="18288000" cy="781996"/>
            <a:chOff x="0" y="0"/>
            <a:chExt cx="4816593" cy="20595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05958"/>
            </a:xfrm>
            <a:custGeom>
              <a:avLst/>
              <a:gdLst/>
              <a:ahLst/>
              <a:cxnLst/>
              <a:rect l="l" t="t" r="r" b="b"/>
              <a:pathLst>
                <a:path w="4816592" h="205958">
                  <a:moveTo>
                    <a:pt x="0" y="0"/>
                  </a:moveTo>
                  <a:lnTo>
                    <a:pt x="4816592" y="0"/>
                  </a:lnTo>
                  <a:lnTo>
                    <a:pt x="4816592" y="205958"/>
                  </a:lnTo>
                  <a:lnTo>
                    <a:pt x="0" y="205958"/>
                  </a:lnTo>
                  <a:close/>
                </a:path>
              </a:pathLst>
            </a:custGeom>
          </p:spPr>
        </p:sp>
        <p:sp>
          <p:nvSpPr>
            <p:cNvPr id="7" name="TextBox 7"/>
            <p:cNvSpPr txBox="1"/>
            <p:nvPr/>
          </p:nvSpPr>
          <p:spPr>
            <a:xfrm>
              <a:off x="0" y="55439"/>
              <a:ext cx="4816593" cy="1505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b="1" dirty="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THE 10 BINC 2026 - Biennial International Nursing CONFERENCE Universitas Indonesia, Depok - Indonesia * 27-29 October 2026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363119" cy="10245090"/>
          </a:xfrm>
          <a:custGeom>
            <a:avLst/>
            <a:gdLst/>
            <a:ahLst/>
            <a:cxnLst/>
            <a:rect l="l" t="t" r="r" b="b"/>
            <a:pathLst>
              <a:path w="18363119" h="10245090">
                <a:moveTo>
                  <a:pt x="0" y="0"/>
                </a:moveTo>
                <a:lnTo>
                  <a:pt x="18363119" y="0"/>
                </a:lnTo>
                <a:lnTo>
                  <a:pt x="18363119" y="10245090"/>
                </a:lnTo>
                <a:lnTo>
                  <a:pt x="0" y="102450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2131260"/>
            <a:ext cx="16606218" cy="79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12"/>
              </a:lnSpc>
            </a:pPr>
            <a:r>
              <a:rPr lang="en-US" sz="6249" b="1" spc="-224">
                <a:solidFill>
                  <a:srgbClr val="1800AD"/>
                </a:solidFill>
                <a:latin typeface="Aileron Bold"/>
                <a:ea typeface="Aileron Bold"/>
                <a:cs typeface="Aileron Bold"/>
                <a:sym typeface="Aileron Bold"/>
              </a:rPr>
              <a:t>Closing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19399" y="3130463"/>
            <a:ext cx="15880885" cy="483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45"/>
              </a:lnSpc>
            </a:pPr>
            <a:r>
              <a:rPr lang="en-US" sz="2900" i="1" spc="-159">
                <a:solidFill>
                  <a:srgbClr val="1800AD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THANK YOU FOR YOUR ATTENTION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3961953"/>
            <a:ext cx="15880885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1800AD"/>
                </a:solidFill>
                <a:latin typeface="Open Sans"/>
                <a:ea typeface="Open Sans"/>
                <a:cs typeface="Open Sans"/>
                <a:sym typeface="Open Sans"/>
              </a:rPr>
              <a:t>[ Contact Information / Q&amp;A ] Email : presenter.email@ui.ac.id Institution : Faculty of Nursing, Universitas Indonesia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55958" y="5508545"/>
            <a:ext cx="15880885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1800AD"/>
                </a:solidFill>
                <a:latin typeface="Open Sans"/>
                <a:ea typeface="Open Sans"/>
                <a:cs typeface="Open Sans"/>
                <a:sym typeface="Open Sans"/>
              </a:rPr>
              <a:t>📌 IMPORTANT PRESENTER NOTICE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464887" y="6285865"/>
            <a:ext cx="13733844" cy="2058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16"/>
              </a:lnSpc>
            </a:pPr>
            <a:r>
              <a:rPr lang="en-US" sz="2940">
                <a:solidFill>
                  <a:srgbClr val="1800AD"/>
                </a:solidFill>
                <a:latin typeface="Open Sans"/>
                <a:ea typeface="Open Sans"/>
                <a:cs typeface="Open Sans"/>
                <a:sym typeface="Open Sans"/>
              </a:rPr>
              <a:t>• Presentation &amp; Discussion Time : Maximum 10 Minutes Total • Presentation Guidelines : - Keep slides concise, visual, and highly readable. - Highlight key findings clearly to ensure maximum audience engagement. - Practice timing to allow sufficient time for Q&amp;A discussion.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0" y="9505004"/>
            <a:ext cx="18288000" cy="781996"/>
            <a:chOff x="0" y="0"/>
            <a:chExt cx="4816593" cy="20595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16592" cy="205958"/>
            </a:xfrm>
            <a:custGeom>
              <a:avLst/>
              <a:gdLst/>
              <a:ahLst/>
              <a:cxnLst/>
              <a:rect l="l" t="t" r="r" b="b"/>
              <a:pathLst>
                <a:path w="4816592" h="205958">
                  <a:moveTo>
                    <a:pt x="0" y="0"/>
                  </a:moveTo>
                  <a:lnTo>
                    <a:pt x="4816592" y="0"/>
                  </a:lnTo>
                  <a:lnTo>
                    <a:pt x="4816592" y="205958"/>
                  </a:lnTo>
                  <a:lnTo>
                    <a:pt x="0" y="205958"/>
                  </a:lnTo>
                  <a:close/>
                </a:path>
              </a:pathLst>
            </a:custGeom>
          </p:spPr>
        </p:sp>
        <p:sp>
          <p:nvSpPr>
            <p:cNvPr id="10" name="TextBox 10"/>
            <p:cNvSpPr txBox="1"/>
            <p:nvPr/>
          </p:nvSpPr>
          <p:spPr>
            <a:xfrm>
              <a:off x="0" y="35370"/>
              <a:ext cx="4816593" cy="1705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b="1" dirty="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THE 10 BINC 2026 - Biennial International Nursing CONFERENCE Universitas Indonesia, Depok - Indonesia * 27-29 October 2026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1014</Words>
  <Application>Microsoft Office PowerPoint</Application>
  <PresentationFormat>Custom</PresentationFormat>
  <Paragraphs>67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Aileron Bold</vt:lpstr>
      <vt:lpstr>Open Sans</vt:lpstr>
      <vt:lpstr>Calibri</vt:lpstr>
      <vt:lpstr>Open Sauce Italics</vt:lpstr>
      <vt:lpstr>Canva Sans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Biru Minimalist Peluang dan Tantangan dalam Bisnis Internasional Presentation</dc:title>
  <cp:lastModifiedBy>Robiyatul Adawiyah</cp:lastModifiedBy>
  <cp:revision>2</cp:revision>
  <dcterms:created xsi:type="dcterms:W3CDTF">2006-08-16T00:00:00Z</dcterms:created>
  <dcterms:modified xsi:type="dcterms:W3CDTF">2026-10-07T01:02:09Z</dcterms:modified>
  <dc:identifier>DAHWPiOr5SQ</dc:identifier>
</cp:coreProperties>
</file>